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9"/>
  </p:notesMasterIdLst>
  <p:sldIdLst>
    <p:sldId id="256" r:id="rId2"/>
    <p:sldId id="257" r:id="rId3"/>
    <p:sldId id="258" r:id="rId4"/>
    <p:sldId id="294" r:id="rId5"/>
    <p:sldId id="295" r:id="rId6"/>
    <p:sldId id="289" r:id="rId7"/>
    <p:sldId id="296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9C65CA-A55C-49FB-80D3-2DA00E912F44}">
  <a:tblStyle styleId="{079C65CA-A55C-49FB-80D3-2DA00E912F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74697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1bc40f6cd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21bc40f6cd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bc40f6cd_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21bc40f6cd_2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21bc40f6cd_2_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1bc40f6cd_2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1bc40f6cd_2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21bc40f6cd_2_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g21bc40f6cd_2_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>
            <a:off x="0" y="3363838"/>
            <a:ext cx="9144000" cy="1440160"/>
          </a:xfrm>
          <a:prstGeom prst="rect">
            <a:avLst/>
          </a:prstGeom>
          <a:gradFill>
            <a:gsLst>
              <a:gs pos="0">
                <a:srgbClr val="FFFFFF">
                  <a:alpha val="69803"/>
                </a:srgbClr>
              </a:gs>
              <a:gs pos="50000">
                <a:srgbClr val="FFFFFF">
                  <a:alpha val="87843"/>
                </a:srgbClr>
              </a:gs>
              <a:gs pos="100000">
                <a:srgbClr val="FFFFFF">
                  <a:alpha val="69803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"/>
          <p:cNvSpPr txBox="1">
            <a:spLocks noGrp="1"/>
          </p:cNvSpPr>
          <p:nvPr>
            <p:ph type="subTitle" idx="1"/>
          </p:nvPr>
        </p:nvSpPr>
        <p:spPr>
          <a:xfrm>
            <a:off x="19650" y="4096418"/>
            <a:ext cx="91242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323" y="3618218"/>
            <a:ext cx="91242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Layout">
  <p:cSld name="Agenda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5" descr="G:\002-KIMS BUSINESS\007-02-Googleslidesppt\02-GSppt-Contents-Kim\20170429\04-\blackboar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2066" y="272602"/>
            <a:ext cx="5664148" cy="4819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Code Layout">
  <p:cSld name="Color Code Layou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19725" y="111676"/>
            <a:ext cx="91437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6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googleslidesppt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>
            <a:hlinkClick r:id="rId3"/>
          </p:cNvPr>
          <p:cNvSpPr txBox="1"/>
          <p:nvPr/>
        </p:nvSpPr>
        <p:spPr>
          <a:xfrm>
            <a:off x="0" y="4865470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GoogleSlidesPPT.com _ 30+ Slides Google Slides &amp; PowerPoint Templates for Free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65504" y="216248"/>
            <a:ext cx="941472" cy="232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/>
        </p:nvSpPr>
        <p:spPr>
          <a:xfrm>
            <a:off x="1151288" y="1485820"/>
            <a:ext cx="69847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3"/>
          <p:cNvSpPr txBox="1"/>
          <p:nvPr/>
        </p:nvSpPr>
        <p:spPr>
          <a:xfrm>
            <a:off x="1151288" y="2028785"/>
            <a:ext cx="33123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3"/>
          <p:cNvSpPr txBox="1"/>
          <p:nvPr/>
        </p:nvSpPr>
        <p:spPr>
          <a:xfrm>
            <a:off x="4823696" y="2028785"/>
            <a:ext cx="33123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83568" y="915566"/>
            <a:ext cx="7704856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defTabSz="914377">
              <a:buClrTx/>
            </a:pPr>
            <a:r>
              <a:rPr lang="en-US" sz="2400" b="1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Arial Unicode MS"/>
                <a:cs typeface="+mn-cs"/>
              </a:rPr>
              <a:t>University of Diyala / College of Education for</a:t>
            </a:r>
          </a:p>
          <a:p>
            <a:pPr lvl="0" defTabSz="914377">
              <a:buClrTx/>
            </a:pPr>
            <a:r>
              <a:rPr lang="en-US" sz="2400" b="1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Arial Unicode MS"/>
                <a:cs typeface="+mn-cs"/>
              </a:rPr>
              <a:t>Humanities</a:t>
            </a:r>
          </a:p>
          <a:p>
            <a:pPr lvl="0" defTabSz="914377">
              <a:buClrTx/>
            </a:pPr>
            <a:r>
              <a:rPr lang="en-US" sz="2400" b="1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Arial Unicode MS"/>
                <a:cs typeface="+mn-cs"/>
              </a:rPr>
              <a:t>Asst. Inst. Eman A. Hasson</a:t>
            </a:r>
          </a:p>
          <a:p>
            <a:pPr lvl="0" defTabSz="914377">
              <a:buClrTx/>
            </a:pPr>
            <a:r>
              <a:rPr lang="en-US" sz="2400" b="1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Arial Unicode MS"/>
                <a:cs typeface="+mn-cs"/>
              </a:rPr>
              <a:t>Second Grade</a:t>
            </a:r>
          </a:p>
          <a:p>
            <a:pPr lvl="0" defTabSz="914377">
              <a:buClrTx/>
            </a:pPr>
            <a:r>
              <a:rPr lang="en-US" sz="2400" b="1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Arial Unicode MS"/>
                <a:cs typeface="+mn-cs"/>
              </a:rPr>
              <a:t>Ninth Lecture</a:t>
            </a:r>
          </a:p>
          <a:p>
            <a:pPr lvl="0" defTabSz="914377">
              <a:buClrTx/>
            </a:pPr>
            <a:r>
              <a:rPr lang="en-US" sz="2400" b="1" kern="1200" dirty="0">
                <a:solidFill>
                  <a:schemeClr val="accent6">
                    <a:lumMod val="60000"/>
                    <a:lumOff val="40000"/>
                  </a:schemeClr>
                </a:solidFill>
                <a:ea typeface="Arial Unicode MS"/>
                <a:cs typeface="+mn-cs"/>
              </a:rPr>
              <a:t>Problems some EFL/ESL teachers may face when teaching English as communication among people</a:t>
            </a:r>
          </a:p>
          <a:p>
            <a:pPr lvl="0" defTabSz="914377">
              <a:buClrTx/>
            </a:pPr>
            <a:endParaRPr lang="ar-IQ" sz="2400" b="1" kern="1200" dirty="0">
              <a:solidFill>
                <a:schemeClr val="accent6">
                  <a:lumMod val="60000"/>
                  <a:lumOff val="40000"/>
                </a:schemeClr>
              </a:solidFill>
              <a:ea typeface="Arial Unicode MS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95536" y="843558"/>
            <a:ext cx="8424936" cy="28790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defTabSz="914377" rtl="1">
              <a:lnSpc>
                <a:spcPct val="115000"/>
              </a:lnSpc>
              <a:buClrTx/>
            </a:pPr>
            <a:r>
              <a:rPr lang="en-US" sz="4000" b="1" i="1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The Bandwagon problem</a:t>
            </a:r>
            <a:endParaRPr lang="ar-IQ" sz="4000" b="1" i="1" kern="12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pPr lvl="0" defTabSz="914377" rtl="1">
              <a:lnSpc>
                <a:spcPct val="115000"/>
              </a:lnSpc>
              <a:buClrTx/>
            </a:pPr>
            <a:r>
              <a:rPr lang="en-US" sz="40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Bandwagon is a particular activity that has suddenly became fashionable or popular.</a:t>
            </a:r>
            <a:endParaRPr lang="en-US" sz="4000" kern="1200" dirty="0">
              <a:solidFill>
                <a:schemeClr val="accent6">
                  <a:lumMod val="60000"/>
                  <a:lumOff val="40000"/>
                </a:schemeClr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67544" y="771550"/>
            <a:ext cx="8496944" cy="22898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defTabSz="914377">
              <a:buClrTx/>
            </a:pPr>
            <a:r>
              <a:rPr lang="en-US" sz="3600" b="1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+mn-cs"/>
              </a:rPr>
              <a:t>The overly anxious problem</a:t>
            </a:r>
          </a:p>
          <a:p>
            <a:pPr lvl="0" defTabSz="914377" rtl="1">
              <a:lnSpc>
                <a:spcPct val="115000"/>
              </a:lnSpc>
              <a:buClrTx/>
            </a:pPr>
            <a:r>
              <a:rPr lang="en-US" sz="36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Tom </a:t>
            </a:r>
            <a:r>
              <a:rPr lang="en-US" sz="3600" kern="1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Scovel</a:t>
            </a:r>
            <a:r>
              <a:rPr lang="en-US" sz="36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 defines anxiety as a state of apprehension, vague fear.</a:t>
            </a:r>
            <a:endParaRPr lang="en-US" sz="3600" kern="1200" dirty="0">
              <a:solidFill>
                <a:schemeClr val="accent6">
                  <a:lumMod val="60000"/>
                  <a:lumOff val="40000"/>
                </a:schemeClr>
              </a:solidFill>
              <a:latin typeface="Calibri"/>
              <a:ea typeface="Calibri"/>
            </a:endParaRPr>
          </a:p>
          <a:p>
            <a:pPr lvl="0" defTabSz="914377">
              <a:buClrTx/>
            </a:pPr>
            <a:endParaRPr lang="ar-IQ" sz="2400" kern="1200" dirty="0">
              <a:solidFill>
                <a:schemeClr val="accent6">
                  <a:lumMod val="60000"/>
                  <a:lumOff val="40000"/>
                </a:schemeClr>
              </a:solidFill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9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99592" y="987574"/>
            <a:ext cx="7560840" cy="1762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defTabSz="914377">
              <a:buClrTx/>
            </a:pPr>
            <a:r>
              <a:rPr lang="en-US" sz="2800" b="1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+mn-cs"/>
              </a:rPr>
              <a:t>The engagement problem</a:t>
            </a:r>
          </a:p>
          <a:p>
            <a:pPr lvl="0" defTabSz="914377" rtl="1">
              <a:lnSpc>
                <a:spcPct val="115000"/>
              </a:lnSpc>
              <a:buClrTx/>
            </a:pPr>
            <a:r>
              <a:rPr lang="en-US" sz="24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The teachers are required to step out of the limelight and yield to the students so that they feel free to interact with the teacher and with each other </a:t>
            </a:r>
            <a:endParaRPr lang="ar-IQ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3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55"/>
          <p:cNvSpPr txBox="1">
            <a:spLocks noGrp="1"/>
          </p:cNvSpPr>
          <p:nvPr>
            <p:ph type="body" idx="1"/>
          </p:nvPr>
        </p:nvSpPr>
        <p:spPr>
          <a:xfrm>
            <a:off x="0" y="2211710"/>
            <a:ext cx="9144000" cy="57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55"/>
          <p:cNvSpPr txBox="1">
            <a:spLocks noGrp="1"/>
          </p:cNvSpPr>
          <p:nvPr>
            <p:ph type="body" idx="2"/>
          </p:nvPr>
        </p:nvSpPr>
        <p:spPr>
          <a:xfrm>
            <a:off x="-148" y="278777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title of your subtitle Here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xp\Desktop\pics\es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339502"/>
            <a:ext cx="6440487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84641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Custom 1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121</Words>
  <Application>Microsoft Office PowerPoint</Application>
  <PresentationFormat>عرض على الشاشة (9:16)‏</PresentationFormat>
  <Paragraphs>16</Paragraphs>
  <Slides>7</Slides>
  <Notes>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Contents Slide Master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exp</cp:lastModifiedBy>
  <cp:revision>11</cp:revision>
  <dcterms:modified xsi:type="dcterms:W3CDTF">2019-12-17T22:12:27Z</dcterms:modified>
</cp:coreProperties>
</file>